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Prezentarea principală a zilei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azvanpavelescu/repos/eveniment-manasia/site/img/getzoot-jocuri.jpg">    </p:cNvPr>
          <p:cNvPicPr>
            <a:picLocks noChangeAspect="1"/>
          </p:cNvPicPr>
          <p:nvPr/>
        </p:nvPicPr>
        <p:blipFill>
          <a:blip r:embed="rId1">
            <a:alphaModFix amt="65000"/>
          </a:blip>
          <a:srcRect l="0" r="0" t="0" b="0"/>
          <a:stretch/>
        </p:blipFill>
        <p:spPr>
          <a:xfrm>
            <a:off x="4846320" y="0"/>
            <a:ext cx="429768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120640" cy="5143500"/>
          </a:xfrm>
          <a:prstGeom prst="rect">
            <a:avLst/>
          </a:prstGeom>
          <a:solidFill>
            <a:srgbClr val="150C47"/>
          </a:solidFill>
          <a:ln/>
        </p:spPr>
      </p:sp>
      <p:sp>
        <p:nvSpPr>
          <p:cNvPr id="4" name="Text 1"/>
          <p:cNvSpPr txBox="1"/>
          <p:nvPr/>
        </p:nvSpPr>
        <p:spPr>
          <a:xfrm>
            <a:off x="548640" y="5029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28A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getzoot.us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41732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ZIUA 2 · OBSERVABILITATE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73736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el-monitor</a:t>
            </a:r>
            <a:endParaRPr lang="en-US" sz="38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56032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Verificarea automată a cererilor de retragere, cu un jurnal complet al fiecărei decizii.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43484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&amp; Play 2026  ·  AI în producția de jocuri &amp; observabilitate  ·  3–4 august 2026  ·  Domeniul Manasia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ZIUA 2 · MARȚI, 4 AUGUST 2026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 zilei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8229600" cy="365760"/>
          </a:xfrm>
          <a:prstGeom prst="roundRect">
            <a:avLst>
              <a:gd name="adj" fmla="val 12500"/>
            </a:avLst>
          </a:prstGeom>
          <a:solidFill>
            <a:srgbClr val="1F1262"/>
          </a:solidFill>
          <a:ln w="6350">
            <a:solidFill>
              <a:srgbClr val="3A269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41732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~09:30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645920" y="141732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Observabilitate în producție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847088"/>
            <a:ext cx="8229600" cy="365760"/>
          </a:xfrm>
          <a:prstGeom prst="roundRect">
            <a:avLst>
              <a:gd name="adj" fmla="val 12500"/>
            </a:avLst>
          </a:prstGeom>
          <a:solidFill>
            <a:srgbClr val="1F1262"/>
          </a:solidFill>
          <a:ln w="6350">
            <a:solidFill>
              <a:srgbClr val="3A269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1847088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~10:30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645920" y="184708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el-monitor: verificarea automată a retragerilor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2276856"/>
            <a:ext cx="8229600" cy="365760"/>
          </a:xfrm>
          <a:prstGeom prst="roundRect">
            <a:avLst>
              <a:gd name="adj" fmla="val 12500"/>
            </a:avLst>
          </a:prstGeom>
          <a:solidFill>
            <a:srgbClr val="1F1262"/>
          </a:solidFill>
          <a:ln w="6350">
            <a:solidFill>
              <a:srgbClr val="3A269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2276856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~11:30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645920" y="227685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Arhitectura el-monitor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706624"/>
            <a:ext cx="8229600" cy="365760"/>
          </a:xfrm>
          <a:prstGeom prst="roundRect">
            <a:avLst>
              <a:gd name="adj" fmla="val 12500"/>
            </a:avLst>
          </a:prstGeom>
          <a:solidFill>
            <a:srgbClr val="150C47"/>
          </a:solidFill>
          <a:ln w="6350">
            <a:solidFill>
              <a:srgbClr val="3A269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2706624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~13:00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1645920" y="270662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Prânz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57200" y="3136392"/>
            <a:ext cx="8229600" cy="365760"/>
          </a:xfrm>
          <a:prstGeom prst="roundRect">
            <a:avLst>
              <a:gd name="adj" fmla="val 12500"/>
            </a:avLst>
          </a:prstGeom>
          <a:solidFill>
            <a:srgbClr val="1F1262"/>
          </a:solidFill>
          <a:ln w="6350">
            <a:solidFill>
              <a:srgbClr val="3A269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3136392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~14:30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645920" y="3136392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Discuție deschisă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3566160"/>
            <a:ext cx="8229600" cy="365760"/>
          </a:xfrm>
          <a:prstGeom prst="roundRect">
            <a:avLst>
              <a:gd name="adj" fmla="val 12500"/>
            </a:avLst>
          </a:prstGeom>
          <a:solidFill>
            <a:srgbClr val="1F1262"/>
          </a:solidFill>
          <a:ln w="6350">
            <a:solidFill>
              <a:srgbClr val="3A269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0080" y="356616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~16:00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1645920" y="356616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pașii următori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OBSERVABILITATE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joc live produce semnale. Întrebarea e ce faci cu ele.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2590800" cy="2103120"/>
          </a:xfrm>
          <a:prstGeom prst="roundRect">
            <a:avLst>
              <a:gd name="adj" fmla="val 3478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709928"/>
            <a:ext cx="384048" cy="384048"/>
          </a:xfrm>
          <a:prstGeom prst="ellipse">
            <a:avLst/>
          </a:prstGeom>
          <a:solidFill>
            <a:srgbClr val="75DE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" y="17099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69164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Rulări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221992"/>
            <a:ext cx="2225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Fiecare execuție programată lasă o urmă: când a pornit, ce a văzut, cum s-a terminat.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76600" y="1508760"/>
            <a:ext cx="2590800" cy="2103120"/>
          </a:xfrm>
          <a:prstGeom prst="roundRect">
            <a:avLst>
              <a:gd name="adj" fmla="val 3478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59480" y="1709928"/>
            <a:ext cx="384048" cy="384048"/>
          </a:xfrm>
          <a:prstGeom prst="ellipse">
            <a:avLst/>
          </a:prstGeom>
          <a:solidFill>
            <a:srgbClr val="D28AFE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459480" y="17099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3962400" y="169164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Semnale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459480" y="2221992"/>
            <a:ext cx="2225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Reguli deterministe, cu praguri clare, aplicate pe datele din producție.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096000" y="1508760"/>
            <a:ext cx="2590800" cy="2103120"/>
          </a:xfrm>
          <a:prstGeom prst="roundRect">
            <a:avLst>
              <a:gd name="adj" fmla="val 3478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78880" y="1709928"/>
            <a:ext cx="384048" cy="384048"/>
          </a:xfrm>
          <a:prstGeom prst="ellipse">
            <a:avLst/>
          </a:prstGeom>
          <a:solidFill>
            <a:srgbClr val="FFDC88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278880" y="17099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781800" y="169164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Decizii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278880" y="2221992"/>
            <a:ext cx="2225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verdict agregat, pe care oamenii îl pot verifica și înțelege.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EL-MONITOR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Cum funcționează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1865376" cy="960120"/>
          </a:xfrm>
          <a:prstGeom prst="roundRect">
            <a:avLst>
              <a:gd name="adj" fmla="val 7619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66928" y="166420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5D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5 minute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66928" y="1975104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orchestrator pornește automat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2322576" y="182880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D28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2578608" y="1554480"/>
            <a:ext cx="1865376" cy="960120"/>
          </a:xfrm>
          <a:prstGeom prst="roundRect">
            <a:avLst>
              <a:gd name="adj" fmla="val 7619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688336" y="166420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5D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Cereri noi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688336" y="1975104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Preia retragerile în așteptare, încă neverificate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4443984" y="182880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D28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700016" y="1554480"/>
            <a:ext cx="1865376" cy="960120"/>
          </a:xfrm>
          <a:prstGeom prst="roundRect">
            <a:avLst>
              <a:gd name="adj" fmla="val 7619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09744" y="166420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5D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semnale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4809744" y="1975104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Rulate în paralel pentru fiecare cerere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6565392" y="182880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D28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21424" y="1554480"/>
            <a:ext cx="1865376" cy="960120"/>
          </a:xfrm>
          <a:prstGeom prst="roundRect">
            <a:avLst>
              <a:gd name="adj" fmla="val 7619"/>
            </a:avLst>
          </a:prstGeom>
          <a:solidFill>
            <a:srgbClr val="2A1780"/>
          </a:solidFill>
          <a:ln w="9525">
            <a:solidFill>
              <a:srgbClr val="D28AF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31152" y="166420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Verdict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931152" y="1975104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Agregatorul combină semnalele după reguli de prioritate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283464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Consultativ: sistemul nu blochează nimic. Echipa de risc folosește verdictul ca informație.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Fără LLM în decizie: doar reguli deterministe, reproductibile.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ALEGEREA DE DESIGN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ce reguli deterministe și nu un LLM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4005072" cy="2834640"/>
          </a:xfrm>
          <a:prstGeom prst="roundRect">
            <a:avLst>
              <a:gd name="adj" fmla="val 2581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627632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în decizie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103120"/>
            <a:ext cx="3566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 diferit la aceeași intrare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Greu de explicat de ce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pentru fiecare verificare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Greu de auditat retroactiv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681728" y="1463040"/>
            <a:ext cx="4005072" cy="2834640"/>
          </a:xfrm>
          <a:prstGeom prst="roundRect">
            <a:avLst>
              <a:gd name="adj" fmla="val 2581"/>
            </a:avLst>
          </a:prstGeom>
          <a:solidFill>
            <a:srgbClr val="2A1780"/>
          </a:solidFill>
          <a:ln w="9525">
            <a:solidFill>
              <a:srgbClr val="D28AF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910328" y="1627632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Reguli cu praguri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4910328" y="2103120"/>
            <a:ext cx="3566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Aceeași intrare, același verdict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Fiecare verdict are o cauză clară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practic zero per verificare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Pragurile de atunci sunt salvate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SEMNALE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Cinci semnale comportamentale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2590800" cy="1371600"/>
          </a:xfrm>
          <a:prstGeom prst="roundRect">
            <a:avLst>
              <a:gd name="adj" fmla="val 5333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664208"/>
            <a:ext cx="384048" cy="384048"/>
          </a:xfrm>
          <a:prstGeom prst="ellipse">
            <a:avLst/>
          </a:prstGeom>
          <a:solidFill>
            <a:srgbClr val="75DE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" y="16642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64592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Tipar de joc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176272"/>
            <a:ext cx="222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arată mizele la jocurile de masă.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76600" y="1463040"/>
            <a:ext cx="2590800" cy="1371600"/>
          </a:xfrm>
          <a:prstGeom prst="roundRect">
            <a:avLst>
              <a:gd name="adj" fmla="val 5333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59480" y="1664208"/>
            <a:ext cx="384048" cy="384048"/>
          </a:xfrm>
          <a:prstGeom prst="ellipse">
            <a:avLst/>
          </a:prstGeom>
          <a:solidFill>
            <a:srgbClr val="D28AFE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459480" y="16642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3962400" y="164592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Vechimea contului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459480" y="2176272"/>
            <a:ext cx="222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Cât de repede după înregistrare apare prima retragere.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096000" y="1463040"/>
            <a:ext cx="2590800" cy="1371600"/>
          </a:xfrm>
          <a:prstGeom prst="roundRect">
            <a:avLst>
              <a:gd name="adj" fmla="val 5333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78880" y="1664208"/>
            <a:ext cx="384048" cy="384048"/>
          </a:xfrm>
          <a:prstGeom prst="ellipse">
            <a:avLst/>
          </a:prstGeom>
          <a:solidFill>
            <a:srgbClr val="FFDC88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278880" y="16642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781800" y="164592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Retrageri vs. depuneri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278880" y="2176272"/>
            <a:ext cx="222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Evoluția raportului de la o săptămână la alta.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063240"/>
            <a:ext cx="2590800" cy="1371600"/>
          </a:xfrm>
          <a:prstGeom prst="roundRect">
            <a:avLst>
              <a:gd name="adj" fmla="val 5333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0080" y="3264408"/>
            <a:ext cx="384048" cy="384048"/>
          </a:xfrm>
          <a:prstGeom prst="ellipse">
            <a:avLst/>
          </a:prstGeom>
          <a:solidFill>
            <a:srgbClr val="E277E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40080" y="3264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324612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Timp de la ultima achiziție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3776472"/>
            <a:ext cx="222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Încadrat pe intervale.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276600" y="3063240"/>
            <a:ext cx="2590800" cy="1371600"/>
          </a:xfrm>
          <a:prstGeom prst="roundRect">
            <a:avLst>
              <a:gd name="adj" fmla="val 5333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459480" y="3264408"/>
            <a:ext cx="384048" cy="384048"/>
          </a:xfrm>
          <a:prstGeom prst="ellipse">
            <a:avLst/>
          </a:prstGeom>
          <a:solidFill>
            <a:srgbClr val="75DEFF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3459480" y="3264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3962400" y="324612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Activitate de la ultima achiziție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3459480" y="3776472"/>
            <a:ext cx="222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Câte runde s-au jucat între cumpărare și retragere.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096000" y="3063240"/>
            <a:ext cx="2590800" cy="1371600"/>
          </a:xfrm>
          <a:prstGeom prst="roundRect">
            <a:avLst>
              <a:gd name="adj" fmla="val 5333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278880" y="3264408"/>
            <a:ext cx="384048" cy="384048"/>
          </a:xfrm>
          <a:prstGeom prst="ellipse">
            <a:avLst/>
          </a:prstGeom>
          <a:solidFill>
            <a:srgbClr val="FFDC88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6278880" y="3264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6781800" y="324612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Verdict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6278880" y="3776472"/>
            <a:ext cx="222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Reguli de prioritate combină semnalele într-o singură concluzie.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35" name="Text 33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ARHITECTURĂ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 task-uri programate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1865376" cy="960120"/>
          </a:xfrm>
          <a:prstGeom prst="roundRect">
            <a:avLst>
              <a:gd name="adj" fmla="val 7619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66928" y="157276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5D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orchestrator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66928" y="1883664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Pornește la 5 minute, găsește cererile noi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2322576" y="173736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D28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2578608" y="1463040"/>
            <a:ext cx="1865376" cy="960120"/>
          </a:xfrm>
          <a:prstGeom prst="roundRect">
            <a:avLst>
              <a:gd name="adj" fmla="val 7619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688336" y="157276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5D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688336" y="1883664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Câte unul pentru fiecare cerere nouă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4443984" y="173736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D28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700016" y="1463040"/>
            <a:ext cx="1865376" cy="960120"/>
          </a:xfrm>
          <a:prstGeom prst="roundRect">
            <a:avLst>
              <a:gd name="adj" fmla="val 7619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09744" y="157276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5D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× semnal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4809744" y="1883664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Rulate în paralel; fiecare își scrie rezultatul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6565392" y="173736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D28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21424" y="1463040"/>
            <a:ext cx="1865376" cy="960120"/>
          </a:xfrm>
          <a:prstGeom prst="roundRect">
            <a:avLst>
              <a:gd name="adj" fmla="val 7619"/>
            </a:avLst>
          </a:prstGeom>
          <a:solidFill>
            <a:srgbClr val="2A1780"/>
          </a:solidFill>
          <a:ln w="9525">
            <a:solidFill>
              <a:srgbClr val="D28AF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31152" y="157276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agregator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931152" y="1883664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Citește semnalele și scrie verdictul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57200" y="2697480"/>
            <a:ext cx="2590800" cy="1554480"/>
          </a:xfrm>
          <a:prstGeom prst="roundRect">
            <a:avLst>
              <a:gd name="adj" fmla="val 4706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0080" y="2898648"/>
            <a:ext cx="384048" cy="384048"/>
          </a:xfrm>
          <a:prstGeom prst="ellipse">
            <a:avLst/>
          </a:prstGeom>
          <a:solidFill>
            <a:srgbClr val="75DEF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40080" y="2898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288036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Consultativ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3410712"/>
            <a:ext cx="222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Scrie doar în baza proprie; nu modifică alte servicii.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276600" y="2697480"/>
            <a:ext cx="2590800" cy="1554480"/>
          </a:xfrm>
          <a:prstGeom prst="roundRect">
            <a:avLst>
              <a:gd name="adj" fmla="val 4706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459480" y="2898648"/>
            <a:ext cx="384048" cy="384048"/>
          </a:xfrm>
          <a:prstGeom prst="ellipse">
            <a:avLst/>
          </a:prstGeom>
          <a:solidFill>
            <a:srgbClr val="D28AFE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3459480" y="2898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3962400" y="288036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Integrare curată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3459480" y="3410712"/>
            <a:ext cx="222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Citește cererile printr-un endpoint intern dedicat, autentificat server-la-server.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096000" y="2697480"/>
            <a:ext cx="2590800" cy="1554480"/>
          </a:xfrm>
          <a:prstGeom prst="roundRect">
            <a:avLst>
              <a:gd name="adj" fmla="val 4706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278880" y="2898648"/>
            <a:ext cx="384048" cy="384048"/>
          </a:xfrm>
          <a:prstGeom prst="ellipse">
            <a:avLst/>
          </a:prstGeom>
          <a:solidFill>
            <a:srgbClr val="FFDC88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6278880" y="2898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6781800" y="288036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Praguri configurabile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6278880" y="3410712"/>
            <a:ext cx="222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Schimbate fără cod nou; salvate la fiecare rulare.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35" name="Text 33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VERDICTE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Cinci semnale, un singur verdict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8229600" cy="585216"/>
          </a:xfrm>
          <a:prstGeom prst="roundRect">
            <a:avLst>
              <a:gd name="adj" fmla="val 9375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636776"/>
            <a:ext cx="237744" cy="237744"/>
          </a:xfrm>
          <a:prstGeom prst="ellipse">
            <a:avLst/>
          </a:prstGeom>
          <a:solidFill>
            <a:srgbClr val="75DE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51560" y="1463040"/>
            <a:ext cx="21031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Curat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108960" y="1463040"/>
            <a:ext cx="5394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niciun semnal relevant declanșat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2176272"/>
            <a:ext cx="8229600" cy="585216"/>
          </a:xfrm>
          <a:prstGeom prst="roundRect">
            <a:avLst>
              <a:gd name="adj" fmla="val 9375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350008"/>
            <a:ext cx="237744" cy="237744"/>
          </a:xfrm>
          <a:prstGeom prst="ellipse">
            <a:avLst/>
          </a:prstGeom>
          <a:solidFill>
            <a:srgbClr val="FFDC8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51560" y="2176272"/>
            <a:ext cx="21031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urmărit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108960" y="2176272"/>
            <a:ext cx="5394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doar semnalul de timp de la ultima achiziție, pe treapta cea mai înaltă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2889504"/>
            <a:ext cx="8229600" cy="585216"/>
          </a:xfrm>
          <a:prstGeom prst="roundRect">
            <a:avLst>
              <a:gd name="adj" fmla="val 9375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0080" y="3063240"/>
            <a:ext cx="237744" cy="237744"/>
          </a:xfrm>
          <a:prstGeom prst="ellipse">
            <a:avLst/>
          </a:prstGeom>
          <a:solidFill>
            <a:srgbClr val="E277E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051560" y="2889504"/>
            <a:ext cx="21031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investigat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108960" y="2889504"/>
            <a:ext cx="5394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retragere mare, la puține runde după o achiziție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57200" y="3602736"/>
            <a:ext cx="8229600" cy="585216"/>
          </a:xfrm>
          <a:prstGeom prst="roundRect">
            <a:avLst>
              <a:gd name="adj" fmla="val 9375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0080" y="3776472"/>
            <a:ext cx="237744" cy="237744"/>
          </a:xfrm>
          <a:prstGeom prst="ellipse">
            <a:avLst/>
          </a:prstGeom>
          <a:solidFill>
            <a:srgbClr val="D28AFE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051560" y="3602736"/>
            <a:ext cx="21031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Tipare specifice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3108960" y="3602736"/>
            <a:ext cx="5394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două tipare de joc cu prioritate mai mare decât celelalte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43434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Agregatorul aplică semnalele în ordinea priorității: primul tipar găsit dă verdictul.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Fiecare decizie poate fi reconstituită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8229600" cy="621792"/>
          </a:xfrm>
          <a:prstGeom prst="roundRect">
            <a:avLst>
              <a:gd name="adj" fmla="val 8824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508760"/>
            <a:ext cx="2743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5D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Rularea orchestratorului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3474720" y="1508760"/>
            <a:ext cx="5029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câte cereri a văzut, câte noi, câte a trimis la verificare, stare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57200" y="2286000"/>
            <a:ext cx="8229600" cy="621792"/>
          </a:xfrm>
          <a:prstGeom prst="roundRect">
            <a:avLst>
              <a:gd name="adj" fmla="val 8824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2286000"/>
            <a:ext cx="2743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5D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Verificarea unei cereri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3474720" y="2286000"/>
            <a:ext cx="5029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starea verificării, verdictul final, semnalele declanșate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57200" y="3063240"/>
            <a:ext cx="8229600" cy="621792"/>
          </a:xfrm>
          <a:prstGeom prst="roundRect">
            <a:avLst>
              <a:gd name="adj" fmla="val 8824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85800" y="3063240"/>
            <a:ext cx="2743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5D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Rularea unui semnal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3474720" y="3063240"/>
            <a:ext cx="5029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rezultatul și pragurile exacte folosite în acel moment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3931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Pragurile sunt configurabile și se salvează la fiecare rulare: se poate verifica oricând ce reguli erau active când s-a luat o decizie.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28A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getzoot.us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Concluzii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24028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pentru a produce conținut, reguli deterministe pentru a-l verifica și monitoriza.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 ce rulează în producție lasă o urmă care poate fi auditată.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4747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4348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&amp; Play 2026  ·  AI în producția de jocuri &amp; observabilitate  ·  3–4 august 2026  ·  Domeniul Manasia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el-monitor — Observabilitate</dc:title>
  <dc:subject>PptxGenJS Presentation</dc:subject>
  <dc:creator>PptxGenJS</dc:creator>
  <cp:lastModifiedBy>PptxGenJS</cp:lastModifiedBy>
  <cp:revision>1</cp:revision>
  <dcterms:created xsi:type="dcterms:W3CDTF">2026-09-23T12:23:05Z</dcterms:created>
  <dcterms:modified xsi:type="dcterms:W3CDTF">2026-09-23T12:23:05Z</dcterms:modified>
</cp:coreProperties>
</file>